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73" r:id="rId4"/>
    <p:sldId id="260" r:id="rId5"/>
    <p:sldId id="258" r:id="rId6"/>
    <p:sldId id="261" r:id="rId7"/>
    <p:sldId id="262" r:id="rId8"/>
    <p:sldId id="263" r:id="rId9"/>
    <p:sldId id="267" r:id="rId10"/>
    <p:sldId id="264" r:id="rId11"/>
    <p:sldId id="265" r:id="rId12"/>
    <p:sldId id="272" r:id="rId13"/>
    <p:sldId id="268" r:id="rId14"/>
    <p:sldId id="266" r:id="rId15"/>
    <p:sldId id="269" r:id="rId16"/>
    <p:sldId id="271" r:id="rId17"/>
    <p:sldId id="270" r:id="rId18"/>
    <p:sldId id="288" r:id="rId19"/>
    <p:sldId id="280" r:id="rId20"/>
    <p:sldId id="279" r:id="rId21"/>
    <p:sldId id="282" r:id="rId22"/>
    <p:sldId id="281" r:id="rId23"/>
    <p:sldId id="283" r:id="rId24"/>
    <p:sldId id="284" r:id="rId25"/>
    <p:sldId id="285" r:id="rId26"/>
    <p:sldId id="286" r:id="rId27"/>
    <p:sldId id="287" r:id="rId28"/>
    <p:sldId id="289" r:id="rId29"/>
    <p:sldId id="290" r:id="rId30"/>
    <p:sldId id="292" r:id="rId31"/>
    <p:sldId id="291" r:id="rId32"/>
    <p:sldId id="274" r:id="rId33"/>
    <p:sldId id="275" r:id="rId34"/>
    <p:sldId id="277" r:id="rId35"/>
    <p:sldId id="278" r:id="rId36"/>
    <p:sldId id="276"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4" d="100"/>
          <a:sy n="64" d="100"/>
        </p:scale>
        <p:origin x="70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51D1A30-07C7-4E8D-AEC2-2D75D4C3A0DB}" type="datetimeFigureOut">
              <a:rPr lang="en-CA" smtClean="0"/>
              <a:t>2016-09-01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E224A7D-FC94-4C9D-9092-72B492BB936C}" type="slidenum">
              <a:rPr lang="en-CA" smtClean="0"/>
              <a:t>‹#›</a:t>
            </a:fld>
            <a:endParaRPr lang="en-CA"/>
          </a:p>
        </p:txBody>
      </p:sp>
    </p:spTree>
    <p:extLst>
      <p:ext uri="{BB962C8B-B14F-4D97-AF65-F5344CB8AC3E}">
        <p14:creationId xmlns:p14="http://schemas.microsoft.com/office/powerpoint/2010/main" val="297796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51D1A30-07C7-4E8D-AEC2-2D75D4C3A0DB}" type="datetimeFigureOut">
              <a:rPr lang="en-CA" smtClean="0"/>
              <a:t>2016-09-01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E224A7D-FC94-4C9D-9092-72B492BB936C}" type="slidenum">
              <a:rPr lang="en-CA" smtClean="0"/>
              <a:t>‹#›</a:t>
            </a:fld>
            <a:endParaRPr lang="en-CA"/>
          </a:p>
        </p:txBody>
      </p:sp>
    </p:spTree>
    <p:extLst>
      <p:ext uri="{BB962C8B-B14F-4D97-AF65-F5344CB8AC3E}">
        <p14:creationId xmlns:p14="http://schemas.microsoft.com/office/powerpoint/2010/main" val="2206708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51D1A30-07C7-4E8D-AEC2-2D75D4C3A0DB}" type="datetimeFigureOut">
              <a:rPr lang="en-CA" smtClean="0"/>
              <a:t>2016-09-01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E224A7D-FC94-4C9D-9092-72B492BB936C}" type="slidenum">
              <a:rPr lang="en-CA" smtClean="0"/>
              <a:t>‹#›</a:t>
            </a:fld>
            <a:endParaRPr lang="en-CA"/>
          </a:p>
        </p:txBody>
      </p:sp>
    </p:spTree>
    <p:extLst>
      <p:ext uri="{BB962C8B-B14F-4D97-AF65-F5344CB8AC3E}">
        <p14:creationId xmlns:p14="http://schemas.microsoft.com/office/powerpoint/2010/main" val="781678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51D1A30-07C7-4E8D-AEC2-2D75D4C3A0DB}" type="datetimeFigureOut">
              <a:rPr lang="en-CA" smtClean="0"/>
              <a:t>2016-09-01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E224A7D-FC94-4C9D-9092-72B492BB936C}" type="slidenum">
              <a:rPr lang="en-CA" smtClean="0"/>
              <a:t>‹#›</a:t>
            </a:fld>
            <a:endParaRPr lang="en-CA"/>
          </a:p>
        </p:txBody>
      </p:sp>
    </p:spTree>
    <p:extLst>
      <p:ext uri="{BB962C8B-B14F-4D97-AF65-F5344CB8AC3E}">
        <p14:creationId xmlns:p14="http://schemas.microsoft.com/office/powerpoint/2010/main" val="2248104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1D1A30-07C7-4E8D-AEC2-2D75D4C3A0DB}" type="datetimeFigureOut">
              <a:rPr lang="en-CA" smtClean="0"/>
              <a:t>2016-09-01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E224A7D-FC94-4C9D-9092-72B492BB936C}" type="slidenum">
              <a:rPr lang="en-CA" smtClean="0"/>
              <a:t>‹#›</a:t>
            </a:fld>
            <a:endParaRPr lang="en-CA"/>
          </a:p>
        </p:txBody>
      </p:sp>
    </p:spTree>
    <p:extLst>
      <p:ext uri="{BB962C8B-B14F-4D97-AF65-F5344CB8AC3E}">
        <p14:creationId xmlns:p14="http://schemas.microsoft.com/office/powerpoint/2010/main" val="1218296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51D1A30-07C7-4E8D-AEC2-2D75D4C3A0DB}" type="datetimeFigureOut">
              <a:rPr lang="en-CA" smtClean="0"/>
              <a:t>2016-09-01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E224A7D-FC94-4C9D-9092-72B492BB936C}" type="slidenum">
              <a:rPr lang="en-CA" smtClean="0"/>
              <a:t>‹#›</a:t>
            </a:fld>
            <a:endParaRPr lang="en-CA"/>
          </a:p>
        </p:txBody>
      </p:sp>
    </p:spTree>
    <p:extLst>
      <p:ext uri="{BB962C8B-B14F-4D97-AF65-F5344CB8AC3E}">
        <p14:creationId xmlns:p14="http://schemas.microsoft.com/office/powerpoint/2010/main" val="3339432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51D1A30-07C7-4E8D-AEC2-2D75D4C3A0DB}" type="datetimeFigureOut">
              <a:rPr lang="en-CA" smtClean="0"/>
              <a:t>2016-09-01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E224A7D-FC94-4C9D-9092-72B492BB936C}" type="slidenum">
              <a:rPr lang="en-CA" smtClean="0"/>
              <a:t>‹#›</a:t>
            </a:fld>
            <a:endParaRPr lang="en-CA"/>
          </a:p>
        </p:txBody>
      </p:sp>
    </p:spTree>
    <p:extLst>
      <p:ext uri="{BB962C8B-B14F-4D97-AF65-F5344CB8AC3E}">
        <p14:creationId xmlns:p14="http://schemas.microsoft.com/office/powerpoint/2010/main" val="2086778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51D1A30-07C7-4E8D-AEC2-2D75D4C3A0DB}" type="datetimeFigureOut">
              <a:rPr lang="en-CA" smtClean="0"/>
              <a:t>2016-09-01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E224A7D-FC94-4C9D-9092-72B492BB936C}" type="slidenum">
              <a:rPr lang="en-CA" smtClean="0"/>
              <a:t>‹#›</a:t>
            </a:fld>
            <a:endParaRPr lang="en-CA"/>
          </a:p>
        </p:txBody>
      </p:sp>
    </p:spTree>
    <p:extLst>
      <p:ext uri="{BB962C8B-B14F-4D97-AF65-F5344CB8AC3E}">
        <p14:creationId xmlns:p14="http://schemas.microsoft.com/office/powerpoint/2010/main" val="1303002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1D1A30-07C7-4E8D-AEC2-2D75D4C3A0DB}" type="datetimeFigureOut">
              <a:rPr lang="en-CA" smtClean="0"/>
              <a:t>2016-09-01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E224A7D-FC94-4C9D-9092-72B492BB936C}" type="slidenum">
              <a:rPr lang="en-CA" smtClean="0"/>
              <a:t>‹#›</a:t>
            </a:fld>
            <a:endParaRPr lang="en-CA"/>
          </a:p>
        </p:txBody>
      </p:sp>
    </p:spTree>
    <p:extLst>
      <p:ext uri="{BB962C8B-B14F-4D97-AF65-F5344CB8AC3E}">
        <p14:creationId xmlns:p14="http://schemas.microsoft.com/office/powerpoint/2010/main" val="2254286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1D1A30-07C7-4E8D-AEC2-2D75D4C3A0DB}" type="datetimeFigureOut">
              <a:rPr lang="en-CA" smtClean="0"/>
              <a:t>2016-09-01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E224A7D-FC94-4C9D-9092-72B492BB936C}" type="slidenum">
              <a:rPr lang="en-CA" smtClean="0"/>
              <a:t>‹#›</a:t>
            </a:fld>
            <a:endParaRPr lang="en-CA"/>
          </a:p>
        </p:txBody>
      </p:sp>
    </p:spTree>
    <p:extLst>
      <p:ext uri="{BB962C8B-B14F-4D97-AF65-F5344CB8AC3E}">
        <p14:creationId xmlns:p14="http://schemas.microsoft.com/office/powerpoint/2010/main" val="3495733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1D1A30-07C7-4E8D-AEC2-2D75D4C3A0DB}" type="datetimeFigureOut">
              <a:rPr lang="en-CA" smtClean="0"/>
              <a:t>2016-09-01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E224A7D-FC94-4C9D-9092-72B492BB936C}" type="slidenum">
              <a:rPr lang="en-CA" smtClean="0"/>
              <a:t>‹#›</a:t>
            </a:fld>
            <a:endParaRPr lang="en-CA"/>
          </a:p>
        </p:txBody>
      </p:sp>
    </p:spTree>
    <p:extLst>
      <p:ext uri="{BB962C8B-B14F-4D97-AF65-F5344CB8AC3E}">
        <p14:creationId xmlns:p14="http://schemas.microsoft.com/office/powerpoint/2010/main" val="3836884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1D1A30-07C7-4E8D-AEC2-2D75D4C3A0DB}" type="datetimeFigureOut">
              <a:rPr lang="en-CA" smtClean="0"/>
              <a:t>2016-09-01</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224A7D-FC94-4C9D-9092-72B492BB936C}" type="slidenum">
              <a:rPr lang="en-CA" smtClean="0"/>
              <a:t>‹#›</a:t>
            </a:fld>
            <a:endParaRPr lang="en-CA"/>
          </a:p>
        </p:txBody>
      </p:sp>
    </p:spTree>
    <p:extLst>
      <p:ext uri="{BB962C8B-B14F-4D97-AF65-F5344CB8AC3E}">
        <p14:creationId xmlns:p14="http://schemas.microsoft.com/office/powerpoint/2010/main" val="34903310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cells</a:t>
            </a:r>
            <a:endParaRPr lang="en-CA" dirty="0"/>
          </a:p>
        </p:txBody>
      </p:sp>
      <p:sp>
        <p:nvSpPr>
          <p:cNvPr id="3" name="Subtitle 2"/>
          <p:cNvSpPr>
            <a:spLocks noGrp="1"/>
          </p:cNvSpPr>
          <p:nvPr>
            <p:ph type="subTitle" idx="1"/>
          </p:nvPr>
        </p:nvSpPr>
        <p:spPr/>
        <p:txBody>
          <a:bodyPr/>
          <a:lstStyle/>
          <a:p>
            <a:endParaRPr lang="en-CA" dirty="0"/>
          </a:p>
        </p:txBody>
      </p:sp>
      <p:pic>
        <p:nvPicPr>
          <p:cNvPr id="1026" name="Picture 2" descr="Image result for excitement carto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6910" y="269106"/>
            <a:ext cx="3819525"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12624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6387"/>
            <a:ext cx="10515600" cy="1325563"/>
          </a:xfrm>
        </p:spPr>
        <p:txBody>
          <a:bodyPr/>
          <a:lstStyle/>
          <a:p>
            <a:r>
              <a:rPr lang="en-CA" dirty="0" smtClean="0"/>
              <a:t>What is limiting their size? </a:t>
            </a:r>
            <a:endParaRPr lang="en-CA" dirty="0"/>
          </a:p>
        </p:txBody>
      </p:sp>
      <p:sp>
        <p:nvSpPr>
          <p:cNvPr id="3" name="Content Placeholder 2"/>
          <p:cNvSpPr>
            <a:spLocks noGrp="1"/>
          </p:cNvSpPr>
          <p:nvPr>
            <p:ph idx="1"/>
          </p:nvPr>
        </p:nvSpPr>
        <p:spPr/>
        <p:txBody>
          <a:bodyPr/>
          <a:lstStyle/>
          <a:p>
            <a:endParaRPr lang="en-CA" dirty="0" smtClean="0"/>
          </a:p>
          <a:p>
            <a:endParaRPr lang="en-CA" dirty="0"/>
          </a:p>
          <a:p>
            <a:endParaRPr lang="en-CA" dirty="0" smtClean="0"/>
          </a:p>
          <a:p>
            <a:r>
              <a:rPr lang="en-CA" dirty="0" smtClean="0"/>
              <a:t>Why make so many cells? Why not just make less but bigger?</a:t>
            </a:r>
          </a:p>
          <a:p>
            <a:endParaRPr lang="en-CA" dirty="0" smtClean="0"/>
          </a:p>
          <a:p>
            <a:r>
              <a:rPr lang="en-CA" dirty="0" smtClean="0"/>
              <a:t>Go outside</a:t>
            </a:r>
            <a:endParaRPr lang="en-CA" dirty="0"/>
          </a:p>
        </p:txBody>
      </p:sp>
      <p:pic>
        <p:nvPicPr>
          <p:cNvPr id="1026" name="Picture 2" descr="http://www.robsonpiresxerife.com/wp-content/uploads/2011/01/cint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3440" y="306387"/>
            <a:ext cx="1905000" cy="2647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5256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7137"/>
            <a:ext cx="10515600" cy="1325563"/>
          </a:xfrm>
        </p:spPr>
        <p:txBody>
          <a:bodyPr/>
          <a:lstStyle/>
          <a:p>
            <a:r>
              <a:rPr lang="en-CA" dirty="0" smtClean="0"/>
              <a:t>What is limiting their size? </a:t>
            </a:r>
            <a:endParaRPr lang="en-CA" dirty="0"/>
          </a:p>
        </p:txBody>
      </p:sp>
      <p:sp>
        <p:nvSpPr>
          <p:cNvPr id="3" name="Content Placeholder 2"/>
          <p:cNvSpPr>
            <a:spLocks noGrp="1"/>
          </p:cNvSpPr>
          <p:nvPr>
            <p:ph idx="1"/>
          </p:nvPr>
        </p:nvSpPr>
        <p:spPr/>
        <p:txBody>
          <a:bodyPr>
            <a:normAutofit lnSpcReduction="10000"/>
          </a:bodyPr>
          <a:lstStyle/>
          <a:p>
            <a:endParaRPr lang="en-CA" dirty="0" smtClean="0"/>
          </a:p>
          <a:p>
            <a:pPr marL="0" indent="0">
              <a:buNone/>
            </a:pPr>
            <a:r>
              <a:rPr lang="en-CA" dirty="0" smtClean="0"/>
              <a:t>Why make so many cells? Why not just make less but bigger?</a:t>
            </a:r>
          </a:p>
          <a:p>
            <a:r>
              <a:rPr lang="en-CA" sz="3200" dirty="0" smtClean="0"/>
              <a:t>Surface area to volume ratio</a:t>
            </a:r>
          </a:p>
          <a:p>
            <a:r>
              <a:rPr lang="en-CA" dirty="0" smtClean="0"/>
              <a:t>Functions like rate of heat and waste production, resource consumption depend on the cell volume. </a:t>
            </a:r>
          </a:p>
          <a:p>
            <a:r>
              <a:rPr lang="en-CA" sz="3200" dirty="0" smtClean="0"/>
              <a:t>A cell with more SA per unit Volume is able to move more materials in and out of the cell, for each unit of volume</a:t>
            </a:r>
          </a:p>
          <a:p>
            <a:r>
              <a:rPr lang="en-CA" sz="3200" dirty="0" err="1" smtClean="0"/>
              <a:t>i.e</a:t>
            </a:r>
            <a:r>
              <a:rPr lang="en-CA" sz="3200" dirty="0" smtClean="0"/>
              <a:t> the more SA you have to volume the more access you have to the outside of the cell, more efficient transfer</a:t>
            </a:r>
          </a:p>
          <a:p>
            <a:endParaRPr lang="en-CA" sz="3200" dirty="0" smtClean="0"/>
          </a:p>
          <a:p>
            <a:endParaRPr lang="en-CA" dirty="0"/>
          </a:p>
        </p:txBody>
      </p:sp>
      <p:pic>
        <p:nvPicPr>
          <p:cNvPr id="1026" name="Picture 2" descr="http://www.robsonpiresxerife.com/wp-content/uploads/2011/01/cint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48800" y="202130"/>
            <a:ext cx="1905000" cy="2647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334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Sa to v</a:t>
            </a:r>
            <a:endParaRPr lang="en-CA"/>
          </a:p>
        </p:txBody>
      </p:sp>
      <p:sp>
        <p:nvSpPr>
          <p:cNvPr id="3" name="Content Placeholder 2"/>
          <p:cNvSpPr>
            <a:spLocks noGrp="1"/>
          </p:cNvSpPr>
          <p:nvPr>
            <p:ph idx="1"/>
          </p:nvPr>
        </p:nvSpPr>
        <p:spPr/>
        <p:txBody>
          <a:bodyPr/>
          <a:lstStyle/>
          <a:p>
            <a:r>
              <a:rPr lang="en-CA" dirty="0"/>
              <a:t>https://www.youtube.com/watch?v=xuG4ZZ1GbzI</a:t>
            </a:r>
          </a:p>
        </p:txBody>
      </p:sp>
    </p:spTree>
    <p:extLst>
      <p:ext uri="{BB962C8B-B14F-4D97-AF65-F5344CB8AC3E}">
        <p14:creationId xmlns:p14="http://schemas.microsoft.com/office/powerpoint/2010/main" val="39831972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7137"/>
            <a:ext cx="10515600" cy="1325563"/>
          </a:xfrm>
        </p:spPr>
        <p:txBody>
          <a:bodyPr/>
          <a:lstStyle/>
          <a:p>
            <a:r>
              <a:rPr lang="en-CA" dirty="0" smtClean="0"/>
              <a:t>What is limiting their size? </a:t>
            </a:r>
            <a:endParaRPr lang="en-CA" dirty="0"/>
          </a:p>
        </p:txBody>
      </p:sp>
      <p:sp>
        <p:nvSpPr>
          <p:cNvPr id="3" name="Content Placeholder 2"/>
          <p:cNvSpPr>
            <a:spLocks noGrp="1"/>
          </p:cNvSpPr>
          <p:nvPr>
            <p:ph idx="1"/>
          </p:nvPr>
        </p:nvSpPr>
        <p:spPr/>
        <p:txBody>
          <a:bodyPr>
            <a:normAutofit/>
          </a:bodyPr>
          <a:lstStyle/>
          <a:p>
            <a:pPr marL="0" indent="0">
              <a:buNone/>
            </a:pPr>
            <a:r>
              <a:rPr lang="en-CA" dirty="0" err="1" smtClean="0"/>
              <a:t>Eg</a:t>
            </a:r>
            <a:r>
              <a:rPr lang="en-CA" dirty="0" smtClean="0"/>
              <a:t>. If </a:t>
            </a:r>
            <a:r>
              <a:rPr lang="en-CA" dirty="0"/>
              <a:t>the metabolic rate is greater than the rate of exchange of vital materials and wastes, the cell will eventually </a:t>
            </a:r>
            <a:r>
              <a:rPr lang="en-CA" dirty="0" smtClean="0"/>
              <a:t>die</a:t>
            </a:r>
          </a:p>
          <a:p>
            <a:pPr marL="0" indent="0">
              <a:buNone/>
            </a:pPr>
            <a:endParaRPr lang="en-CA" sz="3200" dirty="0"/>
          </a:p>
          <a:p>
            <a:pPr marL="0" indent="0">
              <a:buNone/>
            </a:pPr>
            <a:endParaRPr lang="en-CA" sz="3200" dirty="0" smtClean="0"/>
          </a:p>
          <a:p>
            <a:endParaRPr lang="en-CA" dirty="0"/>
          </a:p>
        </p:txBody>
      </p:sp>
      <p:pic>
        <p:nvPicPr>
          <p:cNvPr id="4100" name="Picture 4" descr="http://www.old-ib.bioninja.com.au/_Media/sa-vol-microvilli_med.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502" y="2707186"/>
            <a:ext cx="7140374" cy="3469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26768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It takes around 3.72 × 10(13) cells to make up an adult human (how do they know what to be?)</a:t>
            </a:r>
            <a:endParaRPr lang="en-CA" dirty="0"/>
          </a:p>
        </p:txBody>
      </p:sp>
      <p:pic>
        <p:nvPicPr>
          <p:cNvPr id="5122" name="Picture 2" descr="https://sangerinstitute.files.wordpress.com/2014/04/early-life-mosaic-of-subtly-different-genomes.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30436" y="1950753"/>
            <a:ext cx="7159928"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34501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51406"/>
          </a:xfrm>
        </p:spPr>
        <p:txBody>
          <a:bodyPr>
            <a:normAutofit/>
          </a:bodyPr>
          <a:lstStyle/>
          <a:p>
            <a:r>
              <a:rPr lang="en-CA" sz="3200" dirty="0" smtClean="0"/>
              <a:t>It takes around 3.72 × 10(13) cells to make up an adult human</a:t>
            </a:r>
            <a:endParaRPr lang="en-CA" sz="3200" dirty="0"/>
          </a:p>
        </p:txBody>
      </p:sp>
      <p:sp>
        <p:nvSpPr>
          <p:cNvPr id="4" name="Content Placeholder 3"/>
          <p:cNvSpPr>
            <a:spLocks noGrp="1"/>
          </p:cNvSpPr>
          <p:nvPr>
            <p:ph sz="half" idx="1"/>
          </p:nvPr>
        </p:nvSpPr>
        <p:spPr>
          <a:xfrm>
            <a:off x="838200" y="1020278"/>
            <a:ext cx="5181600" cy="5156685"/>
          </a:xfrm>
        </p:spPr>
        <p:txBody>
          <a:bodyPr/>
          <a:lstStyle/>
          <a:p>
            <a:endParaRPr lang="en-CA" dirty="0" smtClean="0"/>
          </a:p>
          <a:p>
            <a:r>
              <a:rPr lang="en-CA" dirty="0" smtClean="0"/>
              <a:t>Growth and complexity of an organism is accomplished through:</a:t>
            </a:r>
          </a:p>
          <a:p>
            <a:pPr marL="0" indent="0">
              <a:buNone/>
            </a:pPr>
            <a:r>
              <a:rPr lang="en-CA" dirty="0" smtClean="0"/>
              <a:t>Cell differentiation:</a:t>
            </a:r>
          </a:p>
          <a:p>
            <a:pPr marL="0" indent="0">
              <a:buNone/>
            </a:pPr>
            <a:r>
              <a:rPr lang="en-CA" sz="2400" dirty="0" smtClean="0"/>
              <a:t>the process where a </a:t>
            </a:r>
            <a:r>
              <a:rPr lang="en-CA" sz="2400" i="1" dirty="0" smtClean="0"/>
              <a:t>cell</a:t>
            </a:r>
            <a:r>
              <a:rPr lang="en-CA" sz="2400" dirty="0" smtClean="0"/>
              <a:t> changes from one </a:t>
            </a:r>
            <a:r>
              <a:rPr lang="en-CA" sz="2400" i="1" dirty="0" smtClean="0"/>
              <a:t>cell</a:t>
            </a:r>
            <a:r>
              <a:rPr lang="en-CA" sz="2400" dirty="0" smtClean="0"/>
              <a:t> type to another </a:t>
            </a:r>
            <a:r>
              <a:rPr lang="en-CA" sz="2400" i="1" dirty="0"/>
              <a:t>by expressing some of their genes and not </a:t>
            </a:r>
            <a:r>
              <a:rPr lang="en-CA" sz="2400" i="1" dirty="0" smtClean="0"/>
              <a:t>others.</a:t>
            </a:r>
            <a:r>
              <a:rPr lang="en-CA" sz="2400" dirty="0" smtClean="0"/>
              <a:t> Most commonly this is a less specialized type becoming a more specialized type. </a:t>
            </a:r>
          </a:p>
          <a:p>
            <a:pPr marL="0" indent="0">
              <a:buNone/>
            </a:pPr>
            <a:r>
              <a:rPr lang="en-CA" sz="2400" dirty="0" err="1" smtClean="0"/>
              <a:t>i.e</a:t>
            </a:r>
            <a:r>
              <a:rPr lang="en-CA" sz="2400" dirty="0" smtClean="0"/>
              <a:t> muscle or nerve cells (</a:t>
            </a:r>
            <a:r>
              <a:rPr lang="en-CA" sz="2400" dirty="0" err="1" smtClean="0"/>
              <a:t>nonrepro</a:t>
            </a:r>
            <a:r>
              <a:rPr lang="en-CA" sz="2400" dirty="0" smtClean="0"/>
              <a:t>) or epithelial (skin cells) (repro)</a:t>
            </a:r>
          </a:p>
          <a:p>
            <a:pPr marL="0" indent="0">
              <a:buNone/>
            </a:pPr>
            <a:endParaRPr lang="en-CA" sz="2400" dirty="0" smtClean="0"/>
          </a:p>
          <a:p>
            <a:endParaRPr lang="en-CA" dirty="0"/>
          </a:p>
        </p:txBody>
      </p:sp>
      <p:pic>
        <p:nvPicPr>
          <p:cNvPr id="6146" name="Picture 2" descr="https://sangerinstitute.files.wordpress.com/2014/04/early-life-mosaic-of-subtly-different-genomes.pn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2426775"/>
            <a:ext cx="5181600" cy="314903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729104" y="6046158"/>
            <a:ext cx="5248553" cy="261610"/>
          </a:xfrm>
          <a:prstGeom prst="rect">
            <a:avLst/>
          </a:prstGeom>
          <a:noFill/>
        </p:spPr>
        <p:txBody>
          <a:bodyPr wrap="none" rtlCol="0">
            <a:spAutoFit/>
          </a:bodyPr>
          <a:lstStyle/>
          <a:p>
            <a:r>
              <a:rPr lang="en-CA" sz="1100" dirty="0" smtClean="0"/>
              <a:t>https://sangerinstitute.wordpress.com/2014/04/28/single-cell-genomics-thinking-small/</a:t>
            </a:r>
            <a:endParaRPr lang="en-CA" sz="1100" dirty="0"/>
          </a:p>
        </p:txBody>
      </p:sp>
    </p:spTree>
    <p:extLst>
      <p:ext uri="{BB962C8B-B14F-4D97-AF65-F5344CB8AC3E}">
        <p14:creationId xmlns:p14="http://schemas.microsoft.com/office/powerpoint/2010/main" val="1359716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Home work/class work</a:t>
            </a:r>
            <a:endParaRPr lang="en-CA" dirty="0"/>
          </a:p>
        </p:txBody>
      </p:sp>
      <p:sp>
        <p:nvSpPr>
          <p:cNvPr id="3" name="Content Placeholder 2"/>
          <p:cNvSpPr>
            <a:spLocks noGrp="1"/>
          </p:cNvSpPr>
          <p:nvPr>
            <p:ph idx="1"/>
          </p:nvPr>
        </p:nvSpPr>
        <p:spPr/>
        <p:txBody>
          <a:bodyPr/>
          <a:lstStyle/>
          <a:p>
            <a:r>
              <a:rPr lang="en-CA" dirty="0" smtClean="0"/>
              <a:t>What is meant by the term emergent properties? </a:t>
            </a:r>
          </a:p>
          <a:p>
            <a:r>
              <a:rPr lang="en-CA" dirty="0" smtClean="0"/>
              <a:t>Read Stem Cells page 10-11, make notes including the TOK section</a:t>
            </a:r>
          </a:p>
          <a:p>
            <a:r>
              <a:rPr lang="en-CA" dirty="0" smtClean="0"/>
              <a:t>Answer exercise questions 1-4</a:t>
            </a:r>
            <a:endParaRPr lang="en-CA" dirty="0"/>
          </a:p>
        </p:txBody>
      </p:sp>
    </p:spTree>
    <p:extLst>
      <p:ext uri="{BB962C8B-B14F-4D97-AF65-F5344CB8AC3E}">
        <p14:creationId xmlns:p14="http://schemas.microsoft.com/office/powerpoint/2010/main" val="17949678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Emergent properties</a:t>
            </a:r>
            <a:endParaRPr lang="en-CA" dirty="0"/>
          </a:p>
        </p:txBody>
      </p:sp>
      <p:sp>
        <p:nvSpPr>
          <p:cNvPr id="6" name="Content Placeholder 5"/>
          <p:cNvSpPr>
            <a:spLocks noGrp="1"/>
          </p:cNvSpPr>
          <p:nvPr>
            <p:ph idx="1"/>
          </p:nvPr>
        </p:nvSpPr>
        <p:spPr/>
        <p:txBody>
          <a:bodyPr/>
          <a:lstStyle/>
          <a:p>
            <a:endParaRPr lang="en-CA" dirty="0"/>
          </a:p>
        </p:txBody>
      </p:sp>
    </p:spTree>
    <p:extLst>
      <p:ext uri="{BB962C8B-B14F-4D97-AF65-F5344CB8AC3E}">
        <p14:creationId xmlns:p14="http://schemas.microsoft.com/office/powerpoint/2010/main" val="35929627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Emergent properties</a:t>
            </a:r>
            <a:endParaRPr lang="en-CA" dirty="0"/>
          </a:p>
        </p:txBody>
      </p:sp>
      <p:sp>
        <p:nvSpPr>
          <p:cNvPr id="6" name="Content Placeholder 5"/>
          <p:cNvSpPr>
            <a:spLocks noGrp="1"/>
          </p:cNvSpPr>
          <p:nvPr>
            <p:ph idx="1"/>
          </p:nvPr>
        </p:nvSpPr>
        <p:spPr/>
        <p:txBody>
          <a:bodyPr>
            <a:normAutofit/>
          </a:bodyPr>
          <a:lstStyle/>
          <a:p>
            <a:r>
              <a:rPr lang="en-CA" dirty="0" smtClean="0"/>
              <a:t>The function of each part of the cell is less than the overall function of the whole cell. </a:t>
            </a:r>
          </a:p>
          <a:p>
            <a:endParaRPr lang="en-CA" dirty="0"/>
          </a:p>
          <a:p>
            <a:pPr marL="0" indent="0">
              <a:buNone/>
            </a:pPr>
            <a:r>
              <a:rPr lang="en-CA" dirty="0" smtClean="0"/>
              <a:t>Cells to tissue</a:t>
            </a:r>
            <a:endParaRPr lang="en-CA" dirty="0"/>
          </a:p>
          <a:p>
            <a:pPr marL="0" indent="0">
              <a:buNone/>
            </a:pPr>
            <a:r>
              <a:rPr lang="en-CA" dirty="0" smtClean="0"/>
              <a:t>Tissue to organ</a:t>
            </a:r>
            <a:endParaRPr lang="en-CA" dirty="0"/>
          </a:p>
          <a:p>
            <a:pPr marL="0" indent="0">
              <a:buNone/>
            </a:pPr>
            <a:r>
              <a:rPr lang="en-CA" dirty="0" smtClean="0"/>
              <a:t>Organ to organ systems</a:t>
            </a:r>
            <a:endParaRPr lang="en-CA" dirty="0"/>
          </a:p>
          <a:p>
            <a:pPr marL="0" indent="0">
              <a:buNone/>
            </a:pPr>
            <a:r>
              <a:rPr lang="en-CA" dirty="0" smtClean="0"/>
              <a:t>Organ systems to multicellular or  </a:t>
            </a:r>
            <a:r>
              <a:rPr lang="en-CA" dirty="0" smtClean="0">
                <a:sym typeface="Wingdings" panose="05000000000000000000" pitchFamily="2" charset="2"/>
              </a:rPr>
              <a:t></a:t>
            </a:r>
            <a:r>
              <a:rPr lang="en-CA" dirty="0" smtClean="0"/>
              <a:t>   </a:t>
            </a:r>
          </a:p>
        </p:txBody>
      </p:sp>
      <p:pic>
        <p:nvPicPr>
          <p:cNvPr id="3074" name="Picture 2" descr="http://www.indiastudychannel.com/attachments/Resources/151278-221253-Human-Anatomy-Courtesy-Wikipedi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7273" y="2525027"/>
            <a:ext cx="3951890" cy="3517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44316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is meant by emergent properties</a:t>
            </a:r>
            <a:endParaRPr lang="en-CA" dirty="0"/>
          </a:p>
        </p:txBody>
      </p:sp>
      <p:sp>
        <p:nvSpPr>
          <p:cNvPr id="3" name="Content Placeholder 2"/>
          <p:cNvSpPr>
            <a:spLocks noGrp="1"/>
          </p:cNvSpPr>
          <p:nvPr>
            <p:ph idx="1"/>
          </p:nvPr>
        </p:nvSpPr>
        <p:spPr/>
        <p:txBody>
          <a:bodyPr/>
          <a:lstStyle/>
          <a:p>
            <a:r>
              <a:rPr lang="en-CA" dirty="0"/>
              <a:t>Multicellular organisms show emergent properties. For example: cells form tissues, tissues form organs, organs form organ systems and organ systems form multicellular organisms. The idea is that the whole is greater than the composition of its parts. For example your lungs are made of many cells. However, the cells by themselves aren’t much use. It is the many cells working as a unit that allow the lungs to perform their function.</a:t>
            </a:r>
          </a:p>
          <a:p>
            <a:endParaRPr lang="en-CA" dirty="0"/>
          </a:p>
        </p:txBody>
      </p:sp>
    </p:spTree>
    <p:extLst>
      <p:ext uri="{BB962C8B-B14F-4D97-AF65-F5344CB8AC3E}">
        <p14:creationId xmlns:p14="http://schemas.microsoft.com/office/powerpoint/2010/main" val="1908199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Cell theory, specialization </a:t>
            </a:r>
            <a:r>
              <a:rPr lang="en-CA" smtClean="0"/>
              <a:t>and replacement</a:t>
            </a:r>
            <a:endParaRPr lang="en-CA" dirty="0"/>
          </a:p>
        </p:txBody>
      </p:sp>
      <p:sp>
        <p:nvSpPr>
          <p:cNvPr id="3" name="Content Placeholder 2"/>
          <p:cNvSpPr>
            <a:spLocks noGrp="1"/>
          </p:cNvSpPr>
          <p:nvPr>
            <p:ph idx="1"/>
          </p:nvPr>
        </p:nvSpPr>
        <p:spPr/>
        <p:txBody>
          <a:bodyPr>
            <a:normAutofit lnSpcReduction="10000"/>
          </a:bodyPr>
          <a:lstStyle/>
          <a:p>
            <a:r>
              <a:rPr lang="en-CA" dirty="0" smtClean="0"/>
              <a:t>There are 3 main principles to cell theory, </a:t>
            </a:r>
            <a:r>
              <a:rPr lang="en-CA" sz="5400" dirty="0" smtClean="0"/>
              <a:t>(3)</a:t>
            </a:r>
          </a:p>
          <a:p>
            <a:endParaRPr lang="en-CA" dirty="0"/>
          </a:p>
          <a:p>
            <a:r>
              <a:rPr lang="en-CA" dirty="0" smtClean="0"/>
              <a:t>Can we look at a section of onion (Allium) and come up with the 3 main principles? Similar to Robert hook looking at a section of cork in 1665? </a:t>
            </a:r>
          </a:p>
          <a:p>
            <a:endParaRPr lang="en-CA" dirty="0"/>
          </a:p>
          <a:p>
            <a:r>
              <a:rPr lang="en-CA" dirty="0" smtClean="0"/>
              <a:t>Get 2 small sections of onion fibre, place them on clean slides, put a small drop of iodine one and a small drop of water on the other, put a cover slip on them and draw what you see under the microscope in a 5cm radius circle on your page. </a:t>
            </a:r>
          </a:p>
          <a:p>
            <a:endParaRPr lang="en-CA" dirty="0" smtClean="0"/>
          </a:p>
          <a:p>
            <a:endParaRPr lang="en-CA" dirty="0"/>
          </a:p>
        </p:txBody>
      </p:sp>
    </p:spTree>
    <p:extLst>
      <p:ext uri="{BB962C8B-B14F-4D97-AF65-F5344CB8AC3E}">
        <p14:creationId xmlns:p14="http://schemas.microsoft.com/office/powerpoint/2010/main" val="38991600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CA" dirty="0" smtClean="0"/>
              <a:t>How is the excretion of metabolic wastes from cells related to the concept of the surface area to volume ratio?</a:t>
            </a:r>
            <a:endParaRPr lang="en-CA" dirty="0"/>
          </a:p>
        </p:txBody>
      </p:sp>
      <p:sp>
        <p:nvSpPr>
          <p:cNvPr id="6" name="Content Placeholder 5"/>
          <p:cNvSpPr>
            <a:spLocks noGrp="1"/>
          </p:cNvSpPr>
          <p:nvPr>
            <p:ph idx="1"/>
          </p:nvPr>
        </p:nvSpPr>
        <p:spPr/>
        <p:txBody>
          <a:bodyPr>
            <a:normAutofit/>
          </a:bodyPr>
          <a:lstStyle/>
          <a:p>
            <a:endParaRPr lang="en-CA" dirty="0"/>
          </a:p>
        </p:txBody>
      </p:sp>
    </p:spTree>
    <p:extLst>
      <p:ext uri="{BB962C8B-B14F-4D97-AF65-F5344CB8AC3E}">
        <p14:creationId xmlns:p14="http://schemas.microsoft.com/office/powerpoint/2010/main" val="1286621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CA" dirty="0" smtClean="0"/>
              <a:t>How is the excretion of metabolic wastes from cells related to the concept of the surface area to volume ratio?</a:t>
            </a:r>
            <a:endParaRPr lang="en-CA" dirty="0"/>
          </a:p>
        </p:txBody>
      </p:sp>
      <p:sp>
        <p:nvSpPr>
          <p:cNvPr id="6" name="Content Placeholder 5"/>
          <p:cNvSpPr>
            <a:spLocks noGrp="1"/>
          </p:cNvSpPr>
          <p:nvPr>
            <p:ph idx="1"/>
          </p:nvPr>
        </p:nvSpPr>
        <p:spPr/>
        <p:txBody>
          <a:bodyPr>
            <a:normAutofit/>
          </a:bodyPr>
          <a:lstStyle/>
          <a:p>
            <a:endParaRPr lang="en-CA" dirty="0" smtClean="0"/>
          </a:p>
          <a:p>
            <a:r>
              <a:rPr lang="en-CA" dirty="0" smtClean="0"/>
              <a:t> </a:t>
            </a:r>
            <a:r>
              <a:rPr lang="en-CA" dirty="0"/>
              <a:t>As the surface area to volume ratio decreases, there is relatively less membrane surface to allow the exchange of wastes between the inside and outside of the cell. The surface area increases much more slowly than the volume when the diameter of a cell increases. Thus, the relative amount of membrane available for exchange is less. If a cell grows too large, the result is cell death because of waste accumulation.</a:t>
            </a:r>
          </a:p>
          <a:p>
            <a:endParaRPr lang="en-CA" dirty="0"/>
          </a:p>
        </p:txBody>
      </p:sp>
    </p:spTree>
    <p:extLst>
      <p:ext uri="{BB962C8B-B14F-4D97-AF65-F5344CB8AC3E}">
        <p14:creationId xmlns:p14="http://schemas.microsoft.com/office/powerpoint/2010/main" val="15127183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Explain how the function of life known as nutrition differs in paramecium and chlorella</a:t>
            </a:r>
            <a:endParaRPr lang="en-CA" dirty="0"/>
          </a:p>
        </p:txBody>
      </p:sp>
      <p:sp>
        <p:nvSpPr>
          <p:cNvPr id="3" name="Content Placeholder 2"/>
          <p:cNvSpPr>
            <a:spLocks noGrp="1"/>
          </p:cNvSpPr>
          <p:nvPr>
            <p:ph idx="1"/>
          </p:nvPr>
        </p:nvSpPr>
        <p:spPr/>
        <p:txBody>
          <a:bodyPr/>
          <a:lstStyle/>
          <a:p>
            <a:endParaRPr lang="en-CA" dirty="0" smtClean="0"/>
          </a:p>
        </p:txBody>
      </p:sp>
    </p:spTree>
    <p:extLst>
      <p:ext uri="{BB962C8B-B14F-4D97-AF65-F5344CB8AC3E}">
        <p14:creationId xmlns:p14="http://schemas.microsoft.com/office/powerpoint/2010/main" val="7730462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Explain how the function of life known as nutrition differs in paramecium and chlorella</a:t>
            </a:r>
            <a:endParaRPr lang="en-CA" dirty="0"/>
          </a:p>
        </p:txBody>
      </p:sp>
      <p:sp>
        <p:nvSpPr>
          <p:cNvPr id="3" name="Content Placeholder 2"/>
          <p:cNvSpPr>
            <a:spLocks noGrp="1"/>
          </p:cNvSpPr>
          <p:nvPr>
            <p:ph idx="1"/>
          </p:nvPr>
        </p:nvSpPr>
        <p:spPr/>
        <p:txBody>
          <a:bodyPr/>
          <a:lstStyle/>
          <a:p>
            <a:endParaRPr lang="en-CA" dirty="0" smtClean="0"/>
          </a:p>
          <a:p>
            <a:r>
              <a:rPr lang="en-CA" dirty="0" smtClean="0"/>
              <a:t>Paramecia </a:t>
            </a:r>
            <a:r>
              <a:rPr lang="en-CA" dirty="0"/>
              <a:t>are heterotrophs and must gain their nutrition by ingestion of nutrients from their surroundings. </a:t>
            </a:r>
            <a:r>
              <a:rPr lang="en-CA" i="1" dirty="0"/>
              <a:t>Chlorella </a:t>
            </a:r>
            <a:r>
              <a:rPr lang="en-CA" dirty="0"/>
              <a:t>are autotrophs and are able to capture sunlight to carry out photosynthesis, thus they can make their own nutrition.</a:t>
            </a:r>
          </a:p>
          <a:p>
            <a:endParaRPr lang="en-CA" dirty="0" smtClean="0"/>
          </a:p>
        </p:txBody>
      </p:sp>
    </p:spTree>
    <p:extLst>
      <p:ext uri="{BB962C8B-B14F-4D97-AF65-F5344CB8AC3E}">
        <p14:creationId xmlns:p14="http://schemas.microsoft.com/office/powerpoint/2010/main" val="1178857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does specialization in muscle and nerve cells affect their ability to reproduce?</a:t>
            </a:r>
            <a:endParaRPr lang="en-CA" dirty="0"/>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39400368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does specialization in muscle and nerve cells affect their ability to reproduce?</a:t>
            </a:r>
            <a:endParaRPr lang="en-CA" dirty="0"/>
          </a:p>
        </p:txBody>
      </p:sp>
      <p:sp>
        <p:nvSpPr>
          <p:cNvPr id="3" name="Content Placeholder 2"/>
          <p:cNvSpPr>
            <a:spLocks noGrp="1"/>
          </p:cNvSpPr>
          <p:nvPr>
            <p:ph idx="1"/>
          </p:nvPr>
        </p:nvSpPr>
        <p:spPr/>
        <p:txBody>
          <a:bodyPr>
            <a:normAutofit/>
          </a:bodyPr>
          <a:lstStyle/>
          <a:p>
            <a:r>
              <a:rPr lang="en-CA" dirty="0"/>
              <a:t>These cells have very specific roles in </a:t>
            </a:r>
            <a:r>
              <a:rPr lang="en-CA" dirty="0" smtClean="0"/>
              <a:t>the organism</a:t>
            </a:r>
            <a:r>
              <a:rPr lang="en-CA" dirty="0"/>
              <a:t>. Nerve cells conduct impulses, </a:t>
            </a:r>
            <a:r>
              <a:rPr lang="en-CA" dirty="0" smtClean="0"/>
              <a:t>and to </a:t>
            </a:r>
            <a:r>
              <a:rPr lang="en-CA" dirty="0"/>
              <a:t>do this they require adaptations that </a:t>
            </a:r>
            <a:r>
              <a:rPr lang="en-CA" dirty="0" smtClean="0"/>
              <a:t>allow depolarization </a:t>
            </a:r>
            <a:r>
              <a:rPr lang="en-CA" dirty="0"/>
              <a:t>and repolarization or </a:t>
            </a:r>
            <a:r>
              <a:rPr lang="en-CA" dirty="0" smtClean="0"/>
              <a:t>rapid electrical </a:t>
            </a:r>
            <a:r>
              <a:rPr lang="en-CA" dirty="0"/>
              <a:t>changes within them. Muscle </a:t>
            </a:r>
            <a:r>
              <a:rPr lang="en-CA" dirty="0" smtClean="0"/>
              <a:t>cells produce </a:t>
            </a:r>
            <a:r>
              <a:rPr lang="en-CA" dirty="0"/>
              <a:t>movement; they possess </a:t>
            </a:r>
            <a:r>
              <a:rPr lang="en-CA" dirty="0" smtClean="0"/>
              <a:t>certain proteins </a:t>
            </a:r>
            <a:r>
              <a:rPr lang="en-CA" dirty="0"/>
              <a:t>and specific arrangements of </a:t>
            </a:r>
            <a:r>
              <a:rPr lang="en-CA" dirty="0" smtClean="0"/>
              <a:t>these proteins </a:t>
            </a:r>
            <a:r>
              <a:rPr lang="en-CA" dirty="0"/>
              <a:t>to bring about </a:t>
            </a:r>
            <a:r>
              <a:rPr lang="en-CA" dirty="0" smtClean="0"/>
              <a:t>movement</a:t>
            </a:r>
            <a:r>
              <a:rPr lang="en-CA" dirty="0"/>
              <a:t>. The </a:t>
            </a:r>
            <a:r>
              <a:rPr lang="en-CA" dirty="0" smtClean="0"/>
              <a:t>result is </a:t>
            </a:r>
            <a:r>
              <a:rPr lang="en-CA" dirty="0"/>
              <a:t>that nerve and muscle cells carry out </a:t>
            </a:r>
            <a:r>
              <a:rPr lang="en-CA" dirty="0" smtClean="0"/>
              <a:t>their functions </a:t>
            </a:r>
            <a:r>
              <a:rPr lang="en-CA" dirty="0"/>
              <a:t>without expending valuable time </a:t>
            </a:r>
            <a:r>
              <a:rPr lang="en-CA" dirty="0" smtClean="0"/>
              <a:t>and energy </a:t>
            </a:r>
            <a:r>
              <a:rPr lang="en-CA" dirty="0"/>
              <a:t>in a </a:t>
            </a:r>
            <a:r>
              <a:rPr lang="en-CA" dirty="0" smtClean="0"/>
              <a:t>reproductive </a:t>
            </a:r>
            <a:r>
              <a:rPr lang="en-CA" dirty="0"/>
              <a:t>stage.</a:t>
            </a:r>
            <a:endParaRPr lang="en-CA" dirty="0"/>
          </a:p>
        </p:txBody>
      </p:sp>
    </p:spTree>
    <p:extLst>
      <p:ext uri="{BB962C8B-B14F-4D97-AF65-F5344CB8AC3E}">
        <p14:creationId xmlns:p14="http://schemas.microsoft.com/office/powerpoint/2010/main" val="566251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would prevent stem cells from other species being successful in humans?</a:t>
            </a:r>
            <a:endParaRPr lang="en-CA" dirty="0"/>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19497399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would prevent stem cells from other species being successful in humans?</a:t>
            </a:r>
            <a:endParaRPr lang="en-CA" dirty="0"/>
          </a:p>
        </p:txBody>
      </p:sp>
      <p:sp>
        <p:nvSpPr>
          <p:cNvPr id="3" name="Content Placeholder 2"/>
          <p:cNvSpPr>
            <a:spLocks noGrp="1"/>
          </p:cNvSpPr>
          <p:nvPr>
            <p:ph idx="1"/>
          </p:nvPr>
        </p:nvSpPr>
        <p:spPr/>
        <p:txBody>
          <a:bodyPr/>
          <a:lstStyle/>
          <a:p>
            <a:endParaRPr lang="en-CA" dirty="0" smtClean="0"/>
          </a:p>
          <a:p>
            <a:r>
              <a:rPr lang="en-CA" dirty="0" smtClean="0"/>
              <a:t>Even </a:t>
            </a:r>
            <a:r>
              <a:rPr lang="en-CA" dirty="0"/>
              <a:t>though stem cells are capable of </a:t>
            </a:r>
            <a:r>
              <a:rPr lang="en-CA" dirty="0" smtClean="0"/>
              <a:t>great variation </a:t>
            </a:r>
            <a:r>
              <a:rPr lang="en-CA" dirty="0"/>
              <a:t>in what they differentiate into, they </a:t>
            </a:r>
            <a:r>
              <a:rPr lang="en-CA" dirty="0" smtClean="0"/>
              <a:t>still have </a:t>
            </a:r>
            <a:r>
              <a:rPr lang="en-CA" dirty="0"/>
              <a:t>nuclear DNA as their controlling factor. </a:t>
            </a:r>
            <a:r>
              <a:rPr lang="en-CA" dirty="0" smtClean="0"/>
              <a:t>The DNA </a:t>
            </a:r>
            <a:r>
              <a:rPr lang="en-CA" dirty="0"/>
              <a:t>of one animal is potentially quite </a:t>
            </a:r>
            <a:r>
              <a:rPr lang="en-CA" dirty="0" smtClean="0"/>
              <a:t>different from </a:t>
            </a:r>
            <a:r>
              <a:rPr lang="en-CA" dirty="0"/>
              <a:t>the DNA of another.</a:t>
            </a:r>
            <a:endParaRPr lang="en-CA" dirty="0"/>
          </a:p>
        </p:txBody>
      </p:sp>
    </p:spTree>
    <p:extLst>
      <p:ext uri="{BB962C8B-B14F-4D97-AF65-F5344CB8AC3E}">
        <p14:creationId xmlns:p14="http://schemas.microsoft.com/office/powerpoint/2010/main" val="14429715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Stem cell summary</a:t>
            </a:r>
            <a:endParaRPr lang="en-CA" dirty="0"/>
          </a:p>
        </p:txBody>
      </p:sp>
      <p:sp>
        <p:nvSpPr>
          <p:cNvPr id="3" name="Content Placeholder 2"/>
          <p:cNvSpPr>
            <a:spLocks noGrp="1"/>
          </p:cNvSpPr>
          <p:nvPr>
            <p:ph idx="1"/>
          </p:nvPr>
        </p:nvSpPr>
        <p:spPr/>
        <p:txBody>
          <a:bodyPr/>
          <a:lstStyle/>
          <a:p>
            <a:endParaRPr lang="en-CA" dirty="0"/>
          </a:p>
        </p:txBody>
      </p:sp>
    </p:spTree>
    <p:extLst>
      <p:ext uri="{BB962C8B-B14F-4D97-AF65-F5344CB8AC3E}">
        <p14:creationId xmlns:p14="http://schemas.microsoft.com/office/powerpoint/2010/main" val="15905078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Stem cell summary</a:t>
            </a:r>
            <a:endParaRPr lang="en-CA" dirty="0"/>
          </a:p>
        </p:txBody>
      </p:sp>
      <p:sp>
        <p:nvSpPr>
          <p:cNvPr id="3" name="Content Placeholder 2"/>
          <p:cNvSpPr>
            <a:spLocks noGrp="1"/>
          </p:cNvSpPr>
          <p:nvPr>
            <p:ph idx="1"/>
          </p:nvPr>
        </p:nvSpPr>
        <p:spPr>
          <a:xfrm>
            <a:off x="838200" y="1366787"/>
            <a:ext cx="10515600" cy="4810176"/>
          </a:xfrm>
        </p:spPr>
        <p:txBody>
          <a:bodyPr/>
          <a:lstStyle/>
          <a:p>
            <a:r>
              <a:rPr lang="en-CA" dirty="0" smtClean="0"/>
              <a:t>Stem cells retain the ability to divide and differentiate</a:t>
            </a:r>
          </a:p>
          <a:p>
            <a:r>
              <a:rPr lang="en-CA" dirty="0" smtClean="0"/>
              <a:t>Cannot be distinguished by appearance but only behaviour</a:t>
            </a:r>
          </a:p>
          <a:p>
            <a:endParaRPr lang="en-CA" dirty="0"/>
          </a:p>
          <a:p>
            <a:r>
              <a:rPr lang="en-CA" dirty="0" smtClean="0"/>
              <a:t>In Plants: stem cells can be found in the </a:t>
            </a:r>
            <a:r>
              <a:rPr lang="en-CA" dirty="0" err="1" smtClean="0"/>
              <a:t>meristematic</a:t>
            </a:r>
            <a:r>
              <a:rPr lang="en-CA" dirty="0" smtClean="0"/>
              <a:t> tissue around the root and stem tips. </a:t>
            </a:r>
            <a:endParaRPr lang="en-CA" dirty="0"/>
          </a:p>
        </p:txBody>
      </p:sp>
      <p:pic>
        <p:nvPicPr>
          <p:cNvPr id="4098" name="Picture 2" descr="https://s-media-cache-ak0.pinimg.com/564x/71/5d/c0/715dc078d84294f3fb4edb44c3c1839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8636" y="3758850"/>
            <a:ext cx="3224151" cy="241811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s-media-cache-ak0.pinimg.com/236x/a0/73/0e/a0730e7b0e57a9310774060e6ee5abd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3223" y="3582155"/>
            <a:ext cx="2083040" cy="2771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1272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microscopy-uk.org.uk/mag/imgapr11/14.abril11w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6013" y="319722"/>
            <a:ext cx="7762875" cy="5819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20624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Specific stem cell use</a:t>
            </a:r>
            <a:endParaRPr lang="en-CA" dirty="0"/>
          </a:p>
        </p:txBody>
      </p:sp>
      <p:sp>
        <p:nvSpPr>
          <p:cNvPr id="3" name="Content Placeholder 2"/>
          <p:cNvSpPr>
            <a:spLocks noGrp="1"/>
          </p:cNvSpPr>
          <p:nvPr>
            <p:ph idx="1"/>
          </p:nvPr>
        </p:nvSpPr>
        <p:spPr/>
        <p:txBody>
          <a:bodyPr>
            <a:normAutofit lnSpcReduction="10000"/>
          </a:bodyPr>
          <a:lstStyle/>
          <a:p>
            <a:r>
              <a:rPr lang="en-CA" dirty="0" smtClean="0"/>
              <a:t>Besides general stem cells that differentiate to become any type if cell, there are ‘tissue specific stem cells’ . These cells are found in specific tissues and retain only the ability to form cells of that tissue</a:t>
            </a:r>
          </a:p>
          <a:p>
            <a:endParaRPr lang="en-CA" dirty="0"/>
          </a:p>
          <a:p>
            <a:r>
              <a:rPr lang="en-CA" dirty="0" smtClean="0"/>
              <a:t>Blood stem cells: replace damaged bone marrow cells in leukemia patients</a:t>
            </a:r>
          </a:p>
          <a:p>
            <a:pPr marL="0" indent="0">
              <a:buNone/>
            </a:pPr>
            <a:endParaRPr lang="en-CA" dirty="0" smtClean="0"/>
          </a:p>
          <a:p>
            <a:r>
              <a:rPr lang="en-CA" dirty="0" err="1"/>
              <a:t>Stargardts</a:t>
            </a:r>
            <a:r>
              <a:rPr lang="en-CA" dirty="0"/>
              <a:t> disease (look at the stars). Affects ability to produce vitamin A resulting in vision loss. </a:t>
            </a:r>
            <a:r>
              <a:rPr lang="en-CA" dirty="0" smtClean="0"/>
              <a:t>Currently using </a:t>
            </a:r>
            <a:r>
              <a:rPr lang="en-CA" dirty="0" err="1" smtClean="0"/>
              <a:t>embroyonic</a:t>
            </a:r>
            <a:r>
              <a:rPr lang="en-CA" dirty="0" smtClean="0"/>
              <a:t> stem cells</a:t>
            </a:r>
            <a:endParaRPr lang="en-CA" dirty="0"/>
          </a:p>
          <a:p>
            <a:endParaRPr lang="en-CA" dirty="0"/>
          </a:p>
        </p:txBody>
      </p:sp>
    </p:spTree>
    <p:extLst>
      <p:ext uri="{BB962C8B-B14F-4D97-AF65-F5344CB8AC3E}">
        <p14:creationId xmlns:p14="http://schemas.microsoft.com/office/powerpoint/2010/main" val="25365232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4286"/>
          </a:xfrm>
        </p:spPr>
        <p:txBody>
          <a:bodyPr/>
          <a:lstStyle/>
          <a:p>
            <a:r>
              <a:rPr lang="en-CA" dirty="0" smtClean="0"/>
              <a:t>General stem cell us</a:t>
            </a:r>
            <a:endParaRPr lang="en-CA" dirty="0"/>
          </a:p>
        </p:txBody>
      </p:sp>
      <p:sp>
        <p:nvSpPr>
          <p:cNvPr id="3" name="Content Placeholder 2"/>
          <p:cNvSpPr>
            <a:spLocks noGrp="1"/>
          </p:cNvSpPr>
          <p:nvPr>
            <p:ph idx="1"/>
          </p:nvPr>
        </p:nvSpPr>
        <p:spPr>
          <a:xfrm>
            <a:off x="838200" y="1212783"/>
            <a:ext cx="10515600" cy="4964179"/>
          </a:xfrm>
        </p:spPr>
        <p:txBody>
          <a:bodyPr/>
          <a:lstStyle/>
          <a:p>
            <a:r>
              <a:rPr lang="en-CA" dirty="0" smtClean="0"/>
              <a:t>In the 1980’s the first stem cells were found in the embryonic cells of mice. </a:t>
            </a:r>
          </a:p>
          <a:p>
            <a:pPr lvl="1"/>
            <a:r>
              <a:rPr lang="en-CA" dirty="0" smtClean="0"/>
              <a:t>They found that the cells retained the ability to differentiate to form any cell in an organism or even form a complete organism</a:t>
            </a:r>
          </a:p>
          <a:p>
            <a:pPr lvl="1"/>
            <a:endParaRPr lang="en-CA" dirty="0"/>
          </a:p>
          <a:p>
            <a:pPr lvl="1"/>
            <a:r>
              <a:rPr lang="en-CA" dirty="0" smtClean="0"/>
              <a:t>When stem cells divide and differentiate they also produce some daughter cells that stay as stem cells. (replacement source) </a:t>
            </a:r>
          </a:p>
          <a:p>
            <a:pPr lvl="1"/>
            <a:endParaRPr lang="en-CA" dirty="0"/>
          </a:p>
          <a:p>
            <a:pPr lvl="1"/>
            <a:r>
              <a:rPr lang="en-CA" dirty="0" smtClean="0"/>
              <a:t>Use of stem cells in injury or disease is know as therapeutic cloning</a:t>
            </a:r>
          </a:p>
          <a:p>
            <a:pPr lvl="1"/>
            <a:endParaRPr lang="en-CA" dirty="0"/>
          </a:p>
          <a:p>
            <a:pPr lvl="1"/>
            <a:r>
              <a:rPr lang="en-CA" dirty="0" err="1" smtClean="0"/>
              <a:t>Parkinsons</a:t>
            </a:r>
            <a:r>
              <a:rPr lang="en-CA" dirty="0" smtClean="0"/>
              <a:t> and </a:t>
            </a:r>
            <a:r>
              <a:rPr lang="en-CA" dirty="0" err="1" smtClean="0"/>
              <a:t>Alzheimers</a:t>
            </a:r>
            <a:r>
              <a:rPr lang="en-CA" dirty="0" smtClean="0"/>
              <a:t>: replace lost or defective brain cells</a:t>
            </a:r>
          </a:p>
          <a:p>
            <a:pPr lvl="1"/>
            <a:r>
              <a:rPr lang="en-CA" dirty="0" smtClean="0"/>
              <a:t>Diabetes: replace </a:t>
            </a:r>
            <a:r>
              <a:rPr lang="en-CA" dirty="0" err="1" smtClean="0"/>
              <a:t>depleated</a:t>
            </a:r>
            <a:r>
              <a:rPr lang="en-CA" dirty="0" smtClean="0"/>
              <a:t> pancreas cells</a:t>
            </a:r>
          </a:p>
          <a:p>
            <a:pPr marL="457200" lvl="1" indent="0">
              <a:buNone/>
            </a:pPr>
            <a:endParaRPr lang="en-CA" dirty="0"/>
          </a:p>
        </p:txBody>
      </p:sp>
    </p:spTree>
    <p:extLst>
      <p:ext uri="{BB962C8B-B14F-4D97-AF65-F5344CB8AC3E}">
        <p14:creationId xmlns:p14="http://schemas.microsoft.com/office/powerpoint/2010/main" val="34255187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Prokaryotic v eukaryotic</a:t>
            </a:r>
            <a:endParaRPr lang="en-CA" dirty="0"/>
          </a:p>
        </p:txBody>
      </p:sp>
      <p:sp>
        <p:nvSpPr>
          <p:cNvPr id="3" name="Content Placeholder 2"/>
          <p:cNvSpPr>
            <a:spLocks noGrp="1"/>
          </p:cNvSpPr>
          <p:nvPr>
            <p:ph sz="half" idx="1"/>
          </p:nvPr>
        </p:nvSpPr>
        <p:spPr/>
        <p:txBody>
          <a:bodyPr/>
          <a:lstStyle/>
          <a:p>
            <a:endParaRPr lang="en-CA"/>
          </a:p>
        </p:txBody>
      </p:sp>
      <p:sp>
        <p:nvSpPr>
          <p:cNvPr id="4" name="Content Placeholder 3"/>
          <p:cNvSpPr>
            <a:spLocks noGrp="1"/>
          </p:cNvSpPr>
          <p:nvPr>
            <p:ph sz="half" idx="2"/>
          </p:nvPr>
        </p:nvSpPr>
        <p:spPr/>
        <p:txBody>
          <a:bodyPr/>
          <a:lstStyle/>
          <a:p>
            <a:endParaRPr lang="en-CA"/>
          </a:p>
        </p:txBody>
      </p:sp>
    </p:spTree>
    <p:extLst>
      <p:ext uri="{BB962C8B-B14F-4D97-AF65-F5344CB8AC3E}">
        <p14:creationId xmlns:p14="http://schemas.microsoft.com/office/powerpoint/2010/main" val="16874200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sz="half" idx="1"/>
          </p:nvPr>
        </p:nvSpPr>
        <p:spPr/>
        <p:txBody>
          <a:bodyPr/>
          <a:lstStyle/>
          <a:p>
            <a:endParaRPr lang="en-CA"/>
          </a:p>
        </p:txBody>
      </p:sp>
      <p:sp>
        <p:nvSpPr>
          <p:cNvPr id="4" name="Content Placeholder 3"/>
          <p:cNvSpPr>
            <a:spLocks noGrp="1"/>
          </p:cNvSpPr>
          <p:nvPr>
            <p:ph sz="half" idx="2"/>
          </p:nvPr>
        </p:nvSpPr>
        <p:spPr/>
        <p:txBody>
          <a:bodyPr/>
          <a:lstStyle/>
          <a:p>
            <a:endParaRPr lang="en-CA"/>
          </a:p>
        </p:txBody>
      </p:sp>
    </p:spTree>
    <p:extLst>
      <p:ext uri="{BB962C8B-B14F-4D97-AF65-F5344CB8AC3E}">
        <p14:creationId xmlns:p14="http://schemas.microsoft.com/office/powerpoint/2010/main" val="18245606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sz="half" idx="1"/>
          </p:nvPr>
        </p:nvSpPr>
        <p:spPr/>
        <p:txBody>
          <a:bodyPr/>
          <a:lstStyle/>
          <a:p>
            <a:endParaRPr lang="en-CA"/>
          </a:p>
        </p:txBody>
      </p:sp>
      <p:sp>
        <p:nvSpPr>
          <p:cNvPr id="4" name="Content Placeholder 3"/>
          <p:cNvSpPr>
            <a:spLocks noGrp="1"/>
          </p:cNvSpPr>
          <p:nvPr>
            <p:ph sz="half" idx="2"/>
          </p:nvPr>
        </p:nvSpPr>
        <p:spPr/>
        <p:txBody>
          <a:bodyPr/>
          <a:lstStyle/>
          <a:p>
            <a:endParaRPr lang="en-CA"/>
          </a:p>
        </p:txBody>
      </p:sp>
    </p:spTree>
    <p:extLst>
      <p:ext uri="{BB962C8B-B14F-4D97-AF65-F5344CB8AC3E}">
        <p14:creationId xmlns:p14="http://schemas.microsoft.com/office/powerpoint/2010/main" val="11110220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 </a:t>
            </a:r>
            <a:endParaRPr lang="en-CA" dirty="0"/>
          </a:p>
        </p:txBody>
      </p:sp>
      <p:pic>
        <p:nvPicPr>
          <p:cNvPr id="2050" name="Picture 2" descr="https://s3.amazonaws.com/files.digication.com/Me4c950f547c3b2403a4eba10e2e4f18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92943" y="36942"/>
            <a:ext cx="7433439" cy="6140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7408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CA"/>
          </a:p>
        </p:txBody>
      </p:sp>
      <p:pic>
        <p:nvPicPr>
          <p:cNvPr id="1026" name="Picture 2" descr="http://ib.bioninja.com.au/_Media/pro-vs-eukaryote_med.jpe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8763" y="616017"/>
            <a:ext cx="8871531" cy="55880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81680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There are 3 main principles to cell theory, 3</a:t>
            </a:r>
            <a:endParaRPr lang="en-CA" dirty="0"/>
          </a:p>
          <a:p>
            <a:r>
              <a:rPr lang="en-CA" dirty="0" smtClean="0"/>
              <a:t>Can we look at a section of onion (Allium) and come up with the 3 main principles? Similar to Robert hook looking at a section of cork in 1665?</a:t>
            </a:r>
          </a:p>
          <a:p>
            <a:endParaRPr lang="en-CA" dirty="0" smtClean="0"/>
          </a:p>
          <a:p>
            <a:r>
              <a:rPr lang="en-CA" dirty="0" smtClean="0"/>
              <a:t>1. all organisms are composed of one or more cells</a:t>
            </a:r>
          </a:p>
          <a:p>
            <a:r>
              <a:rPr lang="en-CA" dirty="0" smtClean="0"/>
              <a:t>2. cells are the smallest units of life</a:t>
            </a:r>
          </a:p>
          <a:p>
            <a:r>
              <a:rPr lang="en-CA" dirty="0" smtClean="0"/>
              <a:t>3. all cells come from pre-existing cells</a:t>
            </a:r>
          </a:p>
          <a:p>
            <a:endParaRPr lang="en-CA" dirty="0" smtClean="0"/>
          </a:p>
          <a:p>
            <a:endParaRPr lang="en-CA" dirty="0"/>
          </a:p>
        </p:txBody>
      </p:sp>
    </p:spTree>
    <p:extLst>
      <p:ext uri="{BB962C8B-B14F-4D97-AF65-F5344CB8AC3E}">
        <p14:creationId xmlns:p14="http://schemas.microsoft.com/office/powerpoint/2010/main" val="1537826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839059"/>
          </a:xfrm>
        </p:spPr>
        <p:txBody>
          <a:bodyPr>
            <a:normAutofit fontScale="90000"/>
          </a:bodyPr>
          <a:lstStyle/>
          <a:p>
            <a:r>
              <a:rPr lang="en-CA" dirty="0" smtClean="0"/>
              <a:t>All cells are capable of carrying out the functions of life in order to produce a viable living unit.</a:t>
            </a:r>
            <a:endParaRPr lang="en-CA" dirty="0"/>
          </a:p>
        </p:txBody>
      </p:sp>
      <p:sp>
        <p:nvSpPr>
          <p:cNvPr id="3" name="Content Placeholder 2"/>
          <p:cNvSpPr>
            <a:spLocks noGrp="1"/>
          </p:cNvSpPr>
          <p:nvPr>
            <p:ph idx="1"/>
          </p:nvPr>
        </p:nvSpPr>
        <p:spPr>
          <a:xfrm>
            <a:off x="838200" y="1896177"/>
            <a:ext cx="10515600" cy="4280786"/>
          </a:xfrm>
        </p:spPr>
        <p:txBody>
          <a:bodyPr>
            <a:normAutofit/>
          </a:bodyPr>
          <a:lstStyle/>
          <a:p>
            <a:pPr marL="0" indent="0">
              <a:buNone/>
            </a:pPr>
            <a:r>
              <a:rPr lang="en-CA" dirty="0" smtClean="0"/>
              <a:t>What are the 7 functions of life? </a:t>
            </a:r>
          </a:p>
          <a:p>
            <a:r>
              <a:rPr lang="en-CA" dirty="0"/>
              <a:t> </a:t>
            </a:r>
            <a:endParaRPr lang="en-CA" dirty="0" smtClean="0"/>
          </a:p>
          <a:p>
            <a:r>
              <a:rPr lang="en-CA" dirty="0"/>
              <a:t> </a:t>
            </a:r>
            <a:endParaRPr lang="en-CA" dirty="0" smtClean="0"/>
          </a:p>
          <a:p>
            <a:r>
              <a:rPr lang="en-CA" dirty="0"/>
              <a:t> </a:t>
            </a:r>
            <a:endParaRPr lang="en-CA" dirty="0" smtClean="0"/>
          </a:p>
          <a:p>
            <a:r>
              <a:rPr lang="en-CA" dirty="0"/>
              <a:t> </a:t>
            </a:r>
          </a:p>
          <a:p>
            <a:r>
              <a:rPr lang="en-CA" dirty="0" smtClean="0"/>
              <a:t> </a:t>
            </a:r>
          </a:p>
          <a:p>
            <a:r>
              <a:rPr lang="en-CA" dirty="0"/>
              <a:t> </a:t>
            </a:r>
            <a:endParaRPr lang="en-CA" dirty="0" smtClean="0"/>
          </a:p>
          <a:p>
            <a:r>
              <a:rPr lang="en-CA" dirty="0"/>
              <a:t> </a:t>
            </a:r>
            <a:endParaRPr lang="en-CA" dirty="0" smtClean="0"/>
          </a:p>
          <a:p>
            <a:endParaRPr lang="en-CA" dirty="0" smtClean="0"/>
          </a:p>
        </p:txBody>
      </p:sp>
    </p:spTree>
    <p:extLst>
      <p:ext uri="{BB962C8B-B14F-4D97-AF65-F5344CB8AC3E}">
        <p14:creationId xmlns:p14="http://schemas.microsoft.com/office/powerpoint/2010/main" val="26924432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839059"/>
          </a:xfrm>
        </p:spPr>
        <p:txBody>
          <a:bodyPr>
            <a:normAutofit fontScale="90000"/>
          </a:bodyPr>
          <a:lstStyle/>
          <a:p>
            <a:r>
              <a:rPr lang="en-CA" dirty="0" smtClean="0"/>
              <a:t>All cells are capable of carrying out the functions of life in order to produce a viable living unit.</a:t>
            </a:r>
            <a:endParaRPr lang="en-CA" dirty="0"/>
          </a:p>
        </p:txBody>
      </p:sp>
      <p:sp>
        <p:nvSpPr>
          <p:cNvPr id="3" name="Content Placeholder 2"/>
          <p:cNvSpPr>
            <a:spLocks noGrp="1"/>
          </p:cNvSpPr>
          <p:nvPr>
            <p:ph idx="1"/>
          </p:nvPr>
        </p:nvSpPr>
        <p:spPr>
          <a:xfrm>
            <a:off x="838200" y="1896177"/>
            <a:ext cx="10515600" cy="4280786"/>
          </a:xfrm>
        </p:spPr>
        <p:txBody>
          <a:bodyPr>
            <a:normAutofit/>
          </a:bodyPr>
          <a:lstStyle/>
          <a:p>
            <a:r>
              <a:rPr lang="en-CA" dirty="0" smtClean="0"/>
              <a:t>What are the 7 functions of life? </a:t>
            </a:r>
          </a:p>
          <a:p>
            <a:r>
              <a:rPr lang="en-CA" dirty="0"/>
              <a:t> </a:t>
            </a:r>
            <a:r>
              <a:rPr lang="en-CA" dirty="0" smtClean="0"/>
              <a:t>metabolism</a:t>
            </a:r>
          </a:p>
          <a:p>
            <a:r>
              <a:rPr lang="en-CA" dirty="0"/>
              <a:t> </a:t>
            </a:r>
            <a:r>
              <a:rPr lang="en-CA" dirty="0" smtClean="0"/>
              <a:t>growth</a:t>
            </a:r>
          </a:p>
          <a:p>
            <a:r>
              <a:rPr lang="en-CA" dirty="0"/>
              <a:t> </a:t>
            </a:r>
            <a:r>
              <a:rPr lang="en-CA" dirty="0" smtClean="0"/>
              <a:t>reproduction</a:t>
            </a:r>
          </a:p>
          <a:p>
            <a:r>
              <a:rPr lang="en-CA" dirty="0"/>
              <a:t> </a:t>
            </a:r>
            <a:r>
              <a:rPr lang="en-CA" dirty="0" smtClean="0"/>
              <a:t>response</a:t>
            </a:r>
            <a:endParaRPr lang="en-CA" dirty="0"/>
          </a:p>
          <a:p>
            <a:r>
              <a:rPr lang="en-CA" dirty="0" smtClean="0"/>
              <a:t> homeostasis</a:t>
            </a:r>
          </a:p>
          <a:p>
            <a:r>
              <a:rPr lang="en-CA" dirty="0"/>
              <a:t> </a:t>
            </a:r>
            <a:r>
              <a:rPr lang="en-CA" dirty="0" smtClean="0"/>
              <a:t>nutrition</a:t>
            </a:r>
          </a:p>
          <a:p>
            <a:r>
              <a:rPr lang="en-CA" dirty="0"/>
              <a:t> </a:t>
            </a:r>
            <a:r>
              <a:rPr lang="en-CA" dirty="0" err="1" smtClean="0"/>
              <a:t>exctrtion</a:t>
            </a:r>
            <a:endParaRPr lang="en-CA" dirty="0" smtClean="0"/>
          </a:p>
          <a:p>
            <a:endParaRPr lang="en-CA" dirty="0" smtClean="0"/>
          </a:p>
        </p:txBody>
      </p:sp>
    </p:spTree>
    <p:extLst>
      <p:ext uri="{BB962C8B-B14F-4D97-AF65-F5344CB8AC3E}">
        <p14:creationId xmlns:p14="http://schemas.microsoft.com/office/powerpoint/2010/main" val="42740466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a:t>https://</a:t>
            </a:r>
            <a:r>
              <a:rPr lang="en-CA" sz="3600" dirty="0" smtClean="0"/>
              <a:t>www.youtube.com/watch?v=gN42ggEgO8g</a:t>
            </a:r>
            <a:endParaRPr lang="en-CA" sz="3600" dirty="0"/>
          </a:p>
        </p:txBody>
      </p:sp>
      <p:sp>
        <p:nvSpPr>
          <p:cNvPr id="3" name="Content Placeholder 2"/>
          <p:cNvSpPr>
            <a:spLocks noGrp="1"/>
          </p:cNvSpPr>
          <p:nvPr>
            <p:ph idx="1"/>
          </p:nvPr>
        </p:nvSpPr>
        <p:spPr/>
        <p:txBody>
          <a:bodyPr/>
          <a:lstStyle/>
          <a:p>
            <a:r>
              <a:rPr lang="en-CA" dirty="0" smtClean="0"/>
              <a:t>Single cell Paramecium </a:t>
            </a:r>
          </a:p>
          <a:p>
            <a:r>
              <a:rPr lang="en-CA" dirty="0" smtClean="0"/>
              <a:t>The </a:t>
            </a:r>
            <a:r>
              <a:rPr lang="en-CA" smtClean="0"/>
              <a:t>7 functions</a:t>
            </a:r>
            <a:endParaRPr lang="en-CA" dirty="0"/>
          </a:p>
        </p:txBody>
      </p:sp>
      <p:pic>
        <p:nvPicPr>
          <p:cNvPr id="2050" name="Picture 2" descr="Image result for parameci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5823" y="1915428"/>
            <a:ext cx="4652747" cy="4118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61872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big are they?</a:t>
            </a:r>
            <a:endParaRPr lang="en-CA" dirty="0"/>
          </a:p>
        </p:txBody>
      </p:sp>
      <p:sp>
        <p:nvSpPr>
          <p:cNvPr id="3" name="Content Placeholder 2"/>
          <p:cNvSpPr>
            <a:spLocks noGrp="1"/>
          </p:cNvSpPr>
          <p:nvPr>
            <p:ph idx="1"/>
          </p:nvPr>
        </p:nvSpPr>
        <p:spPr/>
        <p:txBody>
          <a:bodyPr>
            <a:normAutofit/>
          </a:bodyPr>
          <a:lstStyle/>
          <a:p>
            <a:r>
              <a:rPr lang="en-CA" dirty="0" smtClean="0"/>
              <a:t>Recall:</a:t>
            </a:r>
            <a:r>
              <a:rPr lang="en-CA" dirty="0"/>
              <a:t/>
            </a:r>
            <a:br>
              <a:rPr lang="en-CA" dirty="0"/>
            </a:br>
            <a:r>
              <a:rPr lang="en-CA" b="1" dirty="0"/>
              <a:t>1 millimeter (mm)</a:t>
            </a:r>
            <a:r>
              <a:rPr lang="en-CA" dirty="0"/>
              <a:t> = 10</a:t>
            </a:r>
            <a:r>
              <a:rPr lang="en-CA" baseline="30000" dirty="0"/>
              <a:t>-3</a:t>
            </a:r>
            <a:r>
              <a:rPr lang="en-CA" dirty="0"/>
              <a:t> </a:t>
            </a:r>
            <a:r>
              <a:rPr lang="en-CA" dirty="0" smtClean="0"/>
              <a:t>meter</a:t>
            </a:r>
            <a:r>
              <a:rPr lang="en-CA" dirty="0"/>
              <a:t/>
            </a:r>
            <a:br>
              <a:rPr lang="en-CA" dirty="0"/>
            </a:br>
            <a:r>
              <a:rPr lang="en-CA" b="1" dirty="0"/>
              <a:t>1 micrometer (</a:t>
            </a:r>
            <a:r>
              <a:rPr lang="en-CA" b="1" dirty="0" err="1"/>
              <a:t>μm</a:t>
            </a:r>
            <a:r>
              <a:rPr lang="en-CA" b="1" dirty="0"/>
              <a:t>)</a:t>
            </a:r>
            <a:r>
              <a:rPr lang="en-CA" dirty="0"/>
              <a:t> = </a:t>
            </a:r>
            <a:r>
              <a:rPr lang="en-CA" dirty="0" smtClean="0"/>
              <a:t>10</a:t>
            </a:r>
            <a:r>
              <a:rPr lang="en-CA" baseline="30000" dirty="0" smtClean="0"/>
              <a:t>-6</a:t>
            </a:r>
            <a:r>
              <a:rPr lang="en-CA" dirty="0"/>
              <a:t> </a:t>
            </a:r>
            <a:r>
              <a:rPr lang="en-CA" dirty="0" smtClean="0"/>
              <a:t>meter</a:t>
            </a:r>
            <a:r>
              <a:rPr lang="en-CA" dirty="0"/>
              <a:t> </a:t>
            </a:r>
            <a:br>
              <a:rPr lang="en-CA" dirty="0"/>
            </a:br>
            <a:r>
              <a:rPr lang="en-CA" b="1" dirty="0"/>
              <a:t>1 nanometer (nm)</a:t>
            </a:r>
            <a:r>
              <a:rPr lang="en-CA" dirty="0"/>
              <a:t> = </a:t>
            </a:r>
            <a:r>
              <a:rPr lang="en-CA" dirty="0" smtClean="0"/>
              <a:t>10</a:t>
            </a:r>
            <a:r>
              <a:rPr lang="en-CA" baseline="30000" dirty="0" smtClean="0"/>
              <a:t>-9</a:t>
            </a:r>
            <a:r>
              <a:rPr lang="en-CA" baseline="30000" dirty="0"/>
              <a:t> </a:t>
            </a:r>
            <a:r>
              <a:rPr lang="en-CA" dirty="0" smtClean="0"/>
              <a:t>meter</a:t>
            </a:r>
            <a:r>
              <a:rPr lang="en-CA" dirty="0"/>
              <a:t/>
            </a:r>
            <a:br>
              <a:rPr lang="en-CA" dirty="0"/>
            </a:br>
            <a:r>
              <a:rPr lang="en-CA" dirty="0"/>
              <a:t/>
            </a:r>
            <a:br>
              <a:rPr lang="en-CA" dirty="0"/>
            </a:br>
            <a:r>
              <a:rPr lang="en-CA" b="1" dirty="0"/>
              <a:t>A molecule</a:t>
            </a:r>
            <a:r>
              <a:rPr lang="en-CA" dirty="0"/>
              <a:t> = 1 nm</a:t>
            </a:r>
            <a:br>
              <a:rPr lang="en-CA" dirty="0"/>
            </a:br>
            <a:r>
              <a:rPr lang="en-CA" b="1" dirty="0"/>
              <a:t>Thickness of cell membrane</a:t>
            </a:r>
            <a:r>
              <a:rPr lang="en-CA" dirty="0"/>
              <a:t> = 10 nm</a:t>
            </a:r>
            <a:br>
              <a:rPr lang="en-CA" dirty="0"/>
            </a:br>
            <a:r>
              <a:rPr lang="en-CA" b="1" dirty="0"/>
              <a:t>Viruses</a:t>
            </a:r>
            <a:r>
              <a:rPr lang="en-CA" dirty="0"/>
              <a:t> = 100 nm</a:t>
            </a:r>
            <a:br>
              <a:rPr lang="en-CA" dirty="0"/>
            </a:br>
            <a:r>
              <a:rPr lang="en-CA" b="1" dirty="0"/>
              <a:t>Bacteria</a:t>
            </a:r>
            <a:r>
              <a:rPr lang="en-CA" dirty="0"/>
              <a:t> = 1μm</a:t>
            </a:r>
            <a:br>
              <a:rPr lang="en-CA" dirty="0"/>
            </a:br>
            <a:r>
              <a:rPr lang="en-CA" b="1" dirty="0"/>
              <a:t>Organelles</a:t>
            </a:r>
            <a:r>
              <a:rPr lang="en-CA" dirty="0"/>
              <a:t> = up to 10 </a:t>
            </a:r>
            <a:r>
              <a:rPr lang="en-CA" dirty="0" err="1"/>
              <a:t>μm</a:t>
            </a:r>
            <a:r>
              <a:rPr lang="en-CA" dirty="0"/>
              <a:t/>
            </a:r>
            <a:br>
              <a:rPr lang="en-CA" dirty="0"/>
            </a:br>
            <a:r>
              <a:rPr lang="en-CA" b="1" dirty="0"/>
              <a:t>Eukaryotic cells</a:t>
            </a:r>
            <a:r>
              <a:rPr lang="en-CA" dirty="0"/>
              <a:t> = up to 100 </a:t>
            </a:r>
            <a:r>
              <a:rPr lang="en-CA" dirty="0" err="1"/>
              <a:t>μm</a:t>
            </a:r>
            <a:endParaRPr lang="en-CA" dirty="0"/>
          </a:p>
          <a:p>
            <a:endParaRPr lang="en-CA" dirty="0"/>
          </a:p>
        </p:txBody>
      </p:sp>
    </p:spTree>
    <p:extLst>
      <p:ext uri="{BB962C8B-B14F-4D97-AF65-F5344CB8AC3E}">
        <p14:creationId xmlns:p14="http://schemas.microsoft.com/office/powerpoint/2010/main" val="30203268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2050" name="Picture 2" descr="http://www.old-ib.bioninja.com.au/_Media/cell-scale_med.jpe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3500" y="2239169"/>
            <a:ext cx="9525000" cy="3524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94212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1580</TotalTime>
  <Words>1229</Words>
  <Application>Microsoft Office PowerPoint</Application>
  <PresentationFormat>Widescreen</PresentationFormat>
  <Paragraphs>116</Paragraphs>
  <Slides>36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Calibri Light</vt:lpstr>
      <vt:lpstr>Wingdings</vt:lpstr>
      <vt:lpstr>Office Theme</vt:lpstr>
      <vt:lpstr>cells</vt:lpstr>
      <vt:lpstr>Cell theory, specialization and replacement</vt:lpstr>
      <vt:lpstr>PowerPoint Presentation</vt:lpstr>
      <vt:lpstr>PowerPoint Presentation</vt:lpstr>
      <vt:lpstr>All cells are capable of carrying out the functions of life in order to produce a viable living unit.</vt:lpstr>
      <vt:lpstr>All cells are capable of carrying out the functions of life in order to produce a viable living unit.</vt:lpstr>
      <vt:lpstr>https://www.youtube.com/watch?v=gN42ggEgO8g</vt:lpstr>
      <vt:lpstr>How big are they?</vt:lpstr>
      <vt:lpstr>PowerPoint Presentation</vt:lpstr>
      <vt:lpstr>What is limiting their size? </vt:lpstr>
      <vt:lpstr>What is limiting their size? </vt:lpstr>
      <vt:lpstr>Sa to v</vt:lpstr>
      <vt:lpstr>What is limiting their size? </vt:lpstr>
      <vt:lpstr>It takes around 3.72 × 10(13) cells to make up an adult human (how do they know what to be?)</vt:lpstr>
      <vt:lpstr>It takes around 3.72 × 10(13) cells to make up an adult human</vt:lpstr>
      <vt:lpstr>Home work/class work</vt:lpstr>
      <vt:lpstr>Emergent properties</vt:lpstr>
      <vt:lpstr>Emergent properties</vt:lpstr>
      <vt:lpstr>What is meant by emergent properties</vt:lpstr>
      <vt:lpstr>How is the excretion of metabolic wastes from cells related to the concept of the surface area to volume ratio?</vt:lpstr>
      <vt:lpstr>How is the excretion of metabolic wastes from cells related to the concept of the surface area to volume ratio?</vt:lpstr>
      <vt:lpstr>Explain how the function of life known as nutrition differs in paramecium and chlorella</vt:lpstr>
      <vt:lpstr>Explain how the function of life known as nutrition differs in paramecium and chlorella</vt:lpstr>
      <vt:lpstr>How does specialization in muscle and nerve cells affect their ability to reproduce?</vt:lpstr>
      <vt:lpstr>How does specialization in muscle and nerve cells affect their ability to reproduce?</vt:lpstr>
      <vt:lpstr>What would prevent stem cells from other species being successful in humans?</vt:lpstr>
      <vt:lpstr>What would prevent stem cells from other species being successful in humans?</vt:lpstr>
      <vt:lpstr>Stem cell summary</vt:lpstr>
      <vt:lpstr>Stem cell summary</vt:lpstr>
      <vt:lpstr>Specific stem cell use</vt:lpstr>
      <vt:lpstr>General stem cell us</vt:lpstr>
      <vt:lpstr>Prokaryotic v eukaryotic</vt:lpstr>
      <vt:lpstr>PowerPoint Presentation</vt:lpstr>
      <vt:lpstr>PowerPoint Presentation</vt:lpstr>
      <vt:lpstr>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cells</dc:title>
  <dc:creator>Sean</dc:creator>
  <cp:lastModifiedBy>Sean</cp:lastModifiedBy>
  <cp:revision>26</cp:revision>
  <dcterms:created xsi:type="dcterms:W3CDTF">2016-09-01T01:03:22Z</dcterms:created>
  <dcterms:modified xsi:type="dcterms:W3CDTF">2016-09-02T17:39:50Z</dcterms:modified>
</cp:coreProperties>
</file>